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77" r:id="rId4"/>
    <p:sldId id="259" r:id="rId5"/>
    <p:sldId id="260" r:id="rId6"/>
    <p:sldId id="261" r:id="rId7"/>
    <p:sldId id="262" r:id="rId8"/>
    <p:sldId id="271" r:id="rId9"/>
    <p:sldId id="263" r:id="rId10"/>
    <p:sldId id="269" r:id="rId11"/>
    <p:sldId id="272" r:id="rId12"/>
    <p:sldId id="266" r:id="rId13"/>
    <p:sldId id="267" r:id="rId14"/>
    <p:sldId id="273" r:id="rId15"/>
    <p:sldId id="274" r:id="rId16"/>
    <p:sldId id="275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8" autoAdjust="0"/>
    <p:restoredTop sz="9466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4E5CF-2E38-4A30-A0E4-B32C41BC21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95BF7-DEB0-4602-895C-C7446FBF87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3D3A9-FB4E-4ADF-81A1-3FD85B8DE6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06AF3-2183-4584-961B-7F5CC1D857F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5D97-7F54-43C2-A09F-ACB4314F5E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71A4-8814-48DC-AEB7-24C8DC5936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EEA68-6CDA-41BD-9BDF-E2ED4F5AD4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87800-4112-42E3-B800-9D0353BD85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24.png"/><Relationship Id="rId11" Type="http://schemas.openxmlformats.org/officeDocument/2006/relationships/image" Target="../media/image23.jpe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2.png"/><Relationship Id="rId11" Type="http://schemas.openxmlformats.org/officeDocument/2006/relationships/image" Target="../media/image25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2.png"/><Relationship Id="rId11" Type="http://schemas.openxmlformats.org/officeDocument/2006/relationships/image" Target="../media/image26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7.png"/><Relationship Id="rId11" Type="http://schemas.openxmlformats.org/officeDocument/2006/relationships/image" Target="../media/image22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36.png"/><Relationship Id="rId15" Type="http://schemas.openxmlformats.org/officeDocument/2006/relationships/image" Target="../media/image28.png"/><Relationship Id="rId14" Type="http://schemas.openxmlformats.org/officeDocument/2006/relationships/image" Target="../media/image35.png"/><Relationship Id="rId13" Type="http://schemas.openxmlformats.org/officeDocument/2006/relationships/image" Target="../media/image10.png"/><Relationship Id="rId12" Type="http://schemas.openxmlformats.org/officeDocument/2006/relationships/image" Target="../media/image9.png"/><Relationship Id="rId11" Type="http://schemas.openxmlformats.org/officeDocument/2006/relationships/image" Target="../media/image8.png"/><Relationship Id="rId10" Type="http://schemas.openxmlformats.org/officeDocument/2006/relationships/image" Target="../media/image7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microsoft.com/office/2007/relationships/hdphoto" Target="../media/image2.wdp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3.png"/><Relationship Id="rId2" Type="http://schemas.microsoft.com/office/2007/relationships/hdphoto" Target="../media/image2.wdp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microsoft.com/office/2007/relationships/hdphoto" Target="../media/image2.wdp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5.png"/><Relationship Id="rId2" Type="http://schemas.microsoft.com/office/2007/relationships/hdphoto" Target="../media/image2.wdp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16.png"/><Relationship Id="rId2" Type="http://schemas.microsoft.com/office/2007/relationships/hdphoto" Target="../media/image2.wdp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21.png"/><Relationship Id="rId14" Type="http://schemas.microsoft.com/office/2007/relationships/hdphoto" Target="../media/image20.wdp"/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11" Type="http://schemas.openxmlformats.org/officeDocument/2006/relationships/image" Target="../media/image17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2.png"/><Relationship Id="rId2" Type="http://schemas.microsoft.com/office/2007/relationships/hdphoto" Target="../media/image2.wdp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33" name="组合 32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939866" y="2912900"/>
            <a:ext cx="75261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spc="100"/>
              <a:t>21</a:t>
            </a:r>
            <a:r>
              <a:rPr lang="zh-CN" altLang="en-US" sz="6000" b="1" spc="100"/>
              <a:t>  </a:t>
            </a:r>
            <a:r>
              <a:rPr lang="zh-CN" altLang="en-US" sz="5400" b="1" spc="300"/>
              <a:t>小壁虎借尾巴</a:t>
            </a:r>
            <a:endParaRPr lang="zh-CN" altLang="en-US" sz="4400" spc="300"/>
          </a:p>
        </p:txBody>
      </p:sp>
      <p:sp>
        <p:nvSpPr>
          <p:cNvPr id="3" name="文本框 2"/>
          <p:cNvSpPr txBox="1"/>
          <p:nvPr/>
        </p:nvSpPr>
        <p:spPr>
          <a:xfrm>
            <a:off x="1201506" y="1504103"/>
            <a:ext cx="5980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小学语文部编版一年级下册</a:t>
            </a:r>
            <a:endParaRPr lang="zh-CN" altLang="en-US" sz="3200" b="1"/>
          </a:p>
        </p:txBody>
      </p:sp>
      <p:sp>
        <p:nvSpPr>
          <p:cNvPr id="6" name="文本框 5"/>
          <p:cNvSpPr txBox="1"/>
          <p:nvPr/>
        </p:nvSpPr>
        <p:spPr>
          <a:xfrm>
            <a:off x="4012852" y="3767587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00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58" name="组合 57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60" name="组合 59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62" name="组合 61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181225" y="1500188"/>
            <a:ext cx="773588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你还知道哪些动物也有再生的功能吗？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5740400" y="2573338"/>
            <a:ext cx="3711575" cy="2101850"/>
            <a:chOff x="4427984" y="2342787"/>
            <a:chExt cx="3711897" cy="2101767"/>
          </a:xfrm>
        </p:grpSpPr>
        <p:sp>
          <p:nvSpPr>
            <p:cNvPr id="7" name="文本框 9"/>
            <p:cNvSpPr txBox="1">
              <a:spLocks noChangeArrowheads="1"/>
            </p:cNvSpPr>
            <p:nvPr/>
          </p:nvSpPr>
          <p:spPr bwMode="auto">
            <a:xfrm flipH="1">
              <a:off x="7462714" y="2342787"/>
              <a:ext cx="677167" cy="1944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蚯蚓肢体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7984" y="2342787"/>
              <a:ext cx="2941585" cy="210176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2" name="矩形 11"/>
          <p:cNvSpPr/>
          <p:nvPr/>
        </p:nvSpPr>
        <p:spPr>
          <a:xfrm>
            <a:off x="541779" y="509824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3200" b="1" cap="all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课外知识</a:t>
            </a:r>
            <a:endParaRPr lang="zh-CN" altLang="en-US" sz="3200" b="1" cap="all" spc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22500" y="2589041"/>
            <a:ext cx="3446585" cy="1952676"/>
            <a:chOff x="2222500" y="2589041"/>
            <a:chExt cx="3446585" cy="1952676"/>
          </a:xfrm>
        </p:grpSpPr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 flipH="1">
              <a:off x="2222500" y="2589041"/>
              <a:ext cx="677193" cy="194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蜥蜴尾巴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88"/>
            <a:stretch>
              <a:fillRect/>
            </a:stretch>
          </p:blipFill>
          <p:spPr>
            <a:xfrm>
              <a:off x="2727755" y="2618117"/>
              <a:ext cx="2941330" cy="19236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39" name="组合 38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64" y="1350098"/>
            <a:ext cx="3864114" cy="5054261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292406" y="997678"/>
            <a:ext cx="7607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你还知道哪些动物的尾巴有什么作用吗？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806894" y="3125914"/>
            <a:ext cx="3747049" cy="1502628"/>
          </a:xfrm>
          <a:prstGeom prst="roundRect">
            <a:avLst>
              <a:gd name="adj" fmla="val 20970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猴子把尾巴钩在树上荡秋千</a:t>
            </a:r>
            <a:r>
              <a:rPr lang="zh-CN" altLang="en-US" sz="2000" b="1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20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765" y="3425876"/>
            <a:ext cx="1280497" cy="228262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127" y="1542646"/>
            <a:ext cx="1600649" cy="488810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292406" y="997678"/>
            <a:ext cx="7607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你还知道哪些动物的尾巴有什么作用吗？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27482" y="2909935"/>
            <a:ext cx="3845019" cy="1502628"/>
          </a:xfrm>
          <a:prstGeom prst="roundRect">
            <a:avLst>
              <a:gd name="adj" fmla="val 20970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000" kern="0">
                <a:solidFill>
                  <a:srgbClr val="C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ker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啄木鸟的尾巴坚硬有力，不仅可以在飞行的时候控制方向，还能支撑着啄木鸟停在树干上啄虫吃</a:t>
            </a:r>
            <a:r>
              <a:rPr lang="zh-CN" altLang="en-US" sz="2000" kern="0">
                <a:solidFill>
                  <a:srgbClr val="494949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00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529" y="3497730"/>
            <a:ext cx="1280497" cy="22826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2292406" y="997678"/>
            <a:ext cx="7607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你还知道哪些动物的尾巴有什么作用吗？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399139" y="2878589"/>
            <a:ext cx="3845019" cy="1502628"/>
          </a:xfrm>
          <a:prstGeom prst="roundRect">
            <a:avLst>
              <a:gd name="adj" fmla="val 20970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000" kern="0">
                <a:solidFill>
                  <a:srgbClr val="494949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ker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雄孔雀的尾羽也是它们的炫耀工具。它们展开自己的尾巴，向异性展示自己的强大美丽 ，以获取好感。</a:t>
            </a:r>
            <a:endParaRPr lang="zh-CN" altLang="en-US" sz="2000" ker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86" y="3466384"/>
            <a:ext cx="1280497" cy="22826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92347" y="1639944"/>
            <a:ext cx="3690284" cy="41995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844" y="596325"/>
            <a:ext cx="3056989" cy="20767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57" y="962855"/>
            <a:ext cx="6188964" cy="5028532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33" name="组合 32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35" name="组合 34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sp>
        <p:nvSpPr>
          <p:cNvPr id="2" name="矩形: 圆角 1"/>
          <p:cNvSpPr/>
          <p:nvPr/>
        </p:nvSpPr>
        <p:spPr>
          <a:xfrm>
            <a:off x="6888656" y="2784919"/>
            <a:ext cx="4074139" cy="23233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动物真可爱啊！我们要善待动物，保护我们共同的家园！</a:t>
            </a:r>
            <a:endParaRPr lang="zh-CN" altLang="en-US" sz="280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253" y="2618485"/>
            <a:ext cx="4762500" cy="47720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84" y="2539420"/>
            <a:ext cx="4762500" cy="47720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46" y="2539421"/>
            <a:ext cx="4762500" cy="477202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10" y="3078246"/>
            <a:ext cx="4762500" cy="477202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89" y="2920116"/>
            <a:ext cx="4762500" cy="477202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3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96" y="2776615"/>
            <a:ext cx="4762500" cy="47720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844" y="596325"/>
            <a:ext cx="3056989" cy="2076792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4912563" y="2382280"/>
            <a:ext cx="27222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谢！</a:t>
            </a:r>
            <a:endParaRPr lang="zh-CN" altLang="en-US" sz="6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7" t="67976"/>
          <a:stretch>
            <a:fillRect/>
          </a:stretch>
        </p:blipFill>
        <p:spPr>
          <a:xfrm>
            <a:off x="940040" y="1222487"/>
            <a:ext cx="986572" cy="66507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7" t="67976"/>
          <a:stretch>
            <a:fillRect/>
          </a:stretch>
        </p:blipFill>
        <p:spPr>
          <a:xfrm>
            <a:off x="2164534" y="691013"/>
            <a:ext cx="1600612" cy="1079018"/>
          </a:xfrm>
          <a:prstGeom prst="rect">
            <a:avLst/>
          </a:prstGeom>
        </p:spPr>
      </p:pic>
      <p:pic>
        <p:nvPicPr>
          <p:cNvPr id="47" name="New picture"/>
          <p:cNvPicPr/>
          <p:nvPr/>
        </p:nvPicPr>
        <p:blipFill>
          <a:blip r:embed="rId16"/>
          <a:stretch>
            <a:fillRect/>
          </a:stretch>
        </p:blipFill>
        <p:spPr>
          <a:xfrm>
            <a:off x="11150600" y="10160000"/>
            <a:ext cx="3048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12852" y="3767587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000"/>
          </a:p>
        </p:txBody>
      </p:sp>
      <p:pic>
        <p:nvPicPr>
          <p:cNvPr id="2052" name="Picture 4" descr="https://5b0988e595225.cdn.sohucs.com/q_70,c_zoom,w_640/images/20180927/fd2b825c2af44b5584d4d8240c31421a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978" y="-43197"/>
            <a:ext cx="12049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组合 28"/>
          <p:cNvGrpSpPr/>
          <p:nvPr/>
        </p:nvGrpSpPr>
        <p:grpSpPr>
          <a:xfrm>
            <a:off x="-142210" y="-209329"/>
            <a:ext cx="12487816" cy="7067330"/>
            <a:chOff x="-140206" y="-165091"/>
            <a:chExt cx="12454512" cy="702309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"/>
              <a:ext cx="12192000" cy="6858000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9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33" name="组合 32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9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9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9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51" y="87874"/>
            <a:ext cx="11906219" cy="6651519"/>
          </a:xfrm>
          <a:prstGeom prst="rect">
            <a:avLst/>
          </a:prstGeom>
        </p:spPr>
      </p:pic>
      <p:sp>
        <p:nvSpPr>
          <p:cNvPr id="24" name="对话气泡: 椭圆形 23"/>
          <p:cNvSpPr/>
          <p:nvPr/>
        </p:nvSpPr>
        <p:spPr>
          <a:xfrm>
            <a:off x="3932492" y="3018116"/>
            <a:ext cx="1717199" cy="1156929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小鱼姐姐，您把尾巴借给我行吗？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7" name="对话气泡: 椭圆形 26"/>
          <p:cNvSpPr/>
          <p:nvPr/>
        </p:nvSpPr>
        <p:spPr>
          <a:xfrm flipH="1">
            <a:off x="6843379" y="3962763"/>
            <a:ext cx="1717199" cy="1193040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不行啊，我要用尾巴拨水呢。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75" name="组合 74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77" name="组合 76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79" name="图片 78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5" y="64090"/>
            <a:ext cx="11759416" cy="6729820"/>
          </a:xfrm>
          <a:prstGeom prst="rect">
            <a:avLst/>
          </a:prstGeom>
        </p:spPr>
      </p:pic>
      <p:sp>
        <p:nvSpPr>
          <p:cNvPr id="27" name="对话气泡: 椭圆形 26"/>
          <p:cNvSpPr/>
          <p:nvPr/>
        </p:nvSpPr>
        <p:spPr>
          <a:xfrm flipH="1">
            <a:off x="6371591" y="598107"/>
            <a:ext cx="1877058" cy="1156929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牛伯伯，您把尾巴借给我行吗？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对话气泡: 椭圆形 27"/>
          <p:cNvSpPr/>
          <p:nvPr/>
        </p:nvSpPr>
        <p:spPr>
          <a:xfrm>
            <a:off x="4438361" y="3008698"/>
            <a:ext cx="1723720" cy="1226498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不行啊，我要用尾巴赶蝇子呢。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058"/>
            <a:ext cx="12192000" cy="6429398"/>
          </a:xfrm>
          <a:prstGeom prst="rect">
            <a:avLst/>
          </a:prstGeom>
        </p:spPr>
      </p:pic>
      <p:sp>
        <p:nvSpPr>
          <p:cNvPr id="28" name="对话气泡: 椭圆形 27"/>
          <p:cNvSpPr/>
          <p:nvPr/>
        </p:nvSpPr>
        <p:spPr>
          <a:xfrm flipV="1">
            <a:off x="4097320" y="3044275"/>
            <a:ext cx="1903430" cy="120387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对话气泡: 椭圆形 28"/>
          <p:cNvSpPr/>
          <p:nvPr/>
        </p:nvSpPr>
        <p:spPr>
          <a:xfrm flipH="1" flipV="1">
            <a:off x="6292466" y="2387869"/>
            <a:ext cx="2002603" cy="120387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424613" y="2583429"/>
            <a:ext cx="17383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不行啊，我要用尾巴掌握方向呢。</a:t>
            </a: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217979" y="3239835"/>
            <a:ext cx="16621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燕子阿姨，您把尾巴借给我行吗</a:t>
            </a:r>
            <a:r>
              <a:rPr lang="en-US" altLang="zh-CN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56" name="组合 55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58" name="组合 57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0" y="153188"/>
            <a:ext cx="11995199" cy="6589363"/>
          </a:xfrm>
          <a:prstGeom prst="rect">
            <a:avLst/>
          </a:prstGeom>
        </p:spPr>
      </p:pic>
      <p:sp>
        <p:nvSpPr>
          <p:cNvPr id="27" name="对话气泡: 椭圆形 26"/>
          <p:cNvSpPr/>
          <p:nvPr/>
        </p:nvSpPr>
        <p:spPr>
          <a:xfrm flipH="1">
            <a:off x="1246796" y="1530911"/>
            <a:ext cx="1886928" cy="1220506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傻孩子，你转过身子看看。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对话气泡: 椭圆形 27"/>
          <p:cNvSpPr/>
          <p:nvPr/>
        </p:nvSpPr>
        <p:spPr>
          <a:xfrm>
            <a:off x="8923457" y="1561250"/>
            <a:ext cx="1693310" cy="949658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我长出一条新尾巴啦！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54" name="组合 53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56" name="组合 55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527381" y="1149884"/>
            <a:ext cx="11440152" cy="80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为什么小壁虎的尾巴断了还可以长出新的尾巴？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3689650" y="2372883"/>
            <a:ext cx="5043321" cy="3717032"/>
            <a:chOff x="2767237" y="1779662"/>
            <a:chExt cx="3782491" cy="2787774"/>
          </a:xfrm>
        </p:grpSpPr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2767237" y="2211710"/>
              <a:ext cx="2460401" cy="1359603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43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壁虎的尾巴有再生功能。</a:t>
              </a:r>
              <a:endParaRPr lang="en-US" altLang="zh-CN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1779662"/>
              <a:ext cx="1473672" cy="2787774"/>
            </a:xfrm>
            <a:prstGeom prst="rect">
              <a:avLst/>
            </a:prstGeom>
          </p:spPr>
        </p:pic>
      </p:grpSp>
      <p:grpSp>
        <p:nvGrpSpPr>
          <p:cNvPr id="74" name="组合 73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76" name="组合 75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78" name="组合 77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40" name="组合 39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10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3123785" y="1032016"/>
            <a:ext cx="5944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学了这篇课文，我们知道了：</a:t>
            </a:r>
            <a:endParaRPr lang="zh-CN" altLang="en-US" sz="3200" b="1"/>
          </a:p>
        </p:txBody>
      </p:sp>
      <p:sp>
        <p:nvSpPr>
          <p:cNvPr id="3" name="文本框 2"/>
          <p:cNvSpPr txBox="1"/>
          <p:nvPr/>
        </p:nvSpPr>
        <p:spPr>
          <a:xfrm>
            <a:off x="4223850" y="3146915"/>
            <a:ext cx="6740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         ）的尾巴可以赶走蝇子；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4223849" y="4068861"/>
            <a:ext cx="5898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         ）的尾巴可以拨水；</a:t>
            </a:r>
            <a:endParaRPr lang="zh-CN" altLang="en-US" sz="2800"/>
          </a:p>
        </p:txBody>
      </p:sp>
      <p:sp>
        <p:nvSpPr>
          <p:cNvPr id="5" name="文本框 4"/>
          <p:cNvSpPr txBox="1"/>
          <p:nvPr/>
        </p:nvSpPr>
        <p:spPr>
          <a:xfrm>
            <a:off x="4223849" y="4990807"/>
            <a:ext cx="576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         ）的尾巴可以再生。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4223850" y="2224969"/>
            <a:ext cx="842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（            ）的尾巴可以在飞行时掌控方向；</a:t>
            </a:r>
            <a:endParaRPr lang="zh-CN" altLang="en-US" sz="2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096" y="3788788"/>
            <a:ext cx="1144147" cy="99780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71" y="2102342"/>
            <a:ext cx="1684797" cy="104457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412" b="99020" l="1024" r="98635">
                        <a14:foregroundMark x1="20137" y1="15686" x2="44369" y2="26471"/>
                        <a14:foregroundMark x1="30717" y1="9804" x2="16382" y2="22059"/>
                        <a14:foregroundMark x1="26962" y1="6373" x2="4437" y2="20588"/>
                        <a14:foregroundMark x1="26962" y1="6373" x2="10580" y2="26471"/>
                        <a14:foregroundMark x1="24232" y1="13725" x2="19454" y2="4412"/>
                        <a14:foregroundMark x1="12628" y1="7843" x2="1024" y2="25490"/>
                        <a14:foregroundMark x1="47782" y1="76471" x2="66894" y2="84804"/>
                        <a14:foregroundMark x1="66212" y1="91176" x2="73379" y2="92647"/>
                        <a14:foregroundMark x1="68259" y1="90686" x2="75768" y2="94118"/>
                        <a14:foregroundMark x1="68259" y1="97549" x2="77474" y2="98039"/>
                        <a14:foregroundMark x1="89420" y1="48039" x2="97270" y2="42647"/>
                        <a14:foregroundMark x1="88737" y1="49020" x2="98635" y2="39216"/>
                        <a14:foregroundMark x1="89761" y1="33824" x2="96587" y2="25980"/>
                        <a14:foregroundMark x1="97270" y1="36275" x2="98294" y2="49510"/>
                        <a14:foregroundMark x1="17406" y1="48039" x2="51877" y2="64216"/>
                        <a14:foregroundMark x1="17747" y1="50980" x2="51536" y2="68627"/>
                        <a14:foregroundMark x1="10580" y1="45098" x2="9556" y2="23529"/>
                        <a14:foregroundMark x1="21843" y1="35294" x2="47440" y2="27941"/>
                        <a14:foregroundMark x1="36177" y1="30882" x2="24915" y2="42647"/>
                        <a14:foregroundMark x1="36177" y1="63235" x2="74061" y2="990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196" y="4737994"/>
            <a:ext cx="1215947" cy="849026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096" y="3098320"/>
            <a:ext cx="1144147" cy="7390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22222E-06 C 0.022 -0.01435 0.01679 -0.09699 0.04101 -0.22107 C 0.06679 -0.34398 0.17578 -0.33519 0.18008 -0.37986" pathEditMode="relative" rAng="0" ptsTypes="AAA">
                                      <p:cBhvr>
                                        <p:cTn id="47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7" y="-1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06 1.11111E-06 C 0.02226 0.01319 0.02474 0.10417 0.09062 0.12037 C 0.12773 0.12014 0.16237 0.10486 0.1875 0.12222" pathEditMode="relative" rAng="0" ptsTypes="AAA">
                                      <p:cBhvr>
                                        <p:cTn id="51" dur="8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06 4.44444E-06 C 0.04101 0.01736 0.04557 0.10879 0.08685 0.12685 C 0.12252 0.13819 0.15885 0.13101 0.18515 0.1199" pathEditMode="relative" rAng="0" ptsTypes="AAA">
                                      <p:cBhvr>
                                        <p:cTn id="55" dur="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8" y="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06 -1.48148E-06 C 0.04101 0.01759 0.09791 0.01343 0.13906 0.03148 C 0.15989 0.0456 0.16758 0.10023 0.18203 0.11528" pathEditMode="relative" rAng="0" ptsTypes="AAA">
                                      <p:cBhvr>
                                        <p:cTn id="59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2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66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91" y="-1"/>
            <a:ext cx="12223582" cy="685800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11478" y="1372365"/>
            <a:ext cx="7675499" cy="4184291"/>
          </a:xfrm>
          <a:prstGeom prst="roundRect">
            <a:avLst>
              <a:gd name="adj" fmla="val 2877"/>
            </a:avLst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spcAft>
                <a:spcPts val="3600"/>
              </a:spcAft>
            </a:pPr>
            <a:r>
              <a:rPr lang="zh-CN" altLang="en-US" sz="2400" b="1" spc="200">
                <a:solidFill>
                  <a:srgbClr val="C00000"/>
                </a:solidFill>
              </a:rPr>
              <a:t>读一读</a:t>
            </a:r>
            <a:endParaRPr lang="en-US" altLang="zh-CN" sz="3600" b="1" spc="200"/>
          </a:p>
          <a:p>
            <a:pPr algn="ctr">
              <a:lnSpc>
                <a:spcPct val="130000"/>
              </a:lnSpc>
            </a:pPr>
            <a:r>
              <a:rPr lang="zh-CN" altLang="en-US" sz="3200" spc="200">
                <a:latin typeface="华文楷体" panose="02010600040101010101" pitchFamily="2" charset="-122"/>
                <a:ea typeface="华文楷体" panose="02010600040101010101" pitchFamily="2" charset="-122"/>
              </a:rPr>
              <a:t>鱼儿的尾巴像船舵，左右拨水好游泳</a:t>
            </a:r>
            <a:r>
              <a:rPr lang="zh-CN" altLang="en-US" sz="3200" spc="20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200" spc="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spc="200">
                <a:latin typeface="华文楷体" panose="02010600040101010101" pitchFamily="2" charset="-122"/>
                <a:ea typeface="华文楷体" panose="02010600040101010101" pitchFamily="2" charset="-122"/>
              </a:rPr>
              <a:t>老牛的尾巴像鞭子，赶走蝇子好乘凉</a:t>
            </a:r>
            <a:r>
              <a:rPr lang="zh-CN" altLang="en-US" sz="3200" spc="20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200" spc="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spc="200">
                <a:latin typeface="华文楷体" panose="02010600040101010101" pitchFamily="2" charset="-122"/>
                <a:ea typeface="华文楷体" panose="02010600040101010101" pitchFamily="2" charset="-122"/>
              </a:rPr>
              <a:t>燕子的尾巴像剪刀，掌控方向保平衡</a:t>
            </a:r>
            <a:r>
              <a:rPr lang="zh-CN" altLang="en-US" sz="3200" spc="20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200" spc="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spc="200">
                <a:latin typeface="华文楷体" panose="02010600040101010101" pitchFamily="2" charset="-122"/>
                <a:ea typeface="华文楷体" panose="02010600040101010101" pitchFamily="2" charset="-122"/>
              </a:rPr>
              <a:t>壁虎的尾巴像韭菜，断了可以再生长</a:t>
            </a:r>
            <a:r>
              <a:rPr lang="zh-CN" altLang="en-US" sz="3200" spc="20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200" spc="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3200" spc="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382" y="3571872"/>
            <a:ext cx="1280497" cy="2282626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-140206" y="-165091"/>
            <a:ext cx="12454512" cy="7023091"/>
            <a:chOff x="-140206" y="-165091"/>
            <a:chExt cx="12454512" cy="7023091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57" name="组合 56"/>
            <p:cNvGrpSpPr/>
            <p:nvPr/>
          </p:nvGrpSpPr>
          <p:grpSpPr>
            <a:xfrm>
              <a:off x="-140206" y="-165091"/>
              <a:ext cx="12454512" cy="6341898"/>
              <a:chOff x="-165098" y="-278735"/>
              <a:chExt cx="12454512" cy="634189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365205">
                <a:off x="46154" y="382620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711222">
                <a:off x="11432480" y="4988456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53605">
                <a:off x="-149619" y="3351211"/>
                <a:ext cx="618956" cy="614988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767243">
                <a:off x="2484350" y="-106731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675127">
                <a:off x="916645" y="-225308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317669">
                <a:off x="6679186" y="-613710"/>
                <a:ext cx="653976" cy="1791438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09453">
                <a:off x="8636483" y="-163750"/>
                <a:ext cx="777122" cy="772141"/>
              </a:xfrm>
              <a:prstGeom prst="rect">
                <a:avLst/>
              </a:prstGeom>
            </p:spPr>
          </p:pic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150059">
                <a:off x="11459715" y="365926"/>
                <a:ext cx="829699" cy="1053942"/>
              </a:xfrm>
              <a:prstGeom prst="rect">
                <a:avLst/>
              </a:prstGeom>
            </p:spPr>
          </p:pic>
          <p:pic>
            <p:nvPicPr>
              <p:cNvPr id="71" name="图片 70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647756">
                <a:off x="7587" y="4679299"/>
                <a:ext cx="779418" cy="1383864"/>
              </a:xfrm>
              <a:prstGeom prst="rect">
                <a:avLst/>
              </a:prstGeom>
            </p:spPr>
          </p:pic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485760">
                <a:off x="-165098" y="1572887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510406">
                <a:off x="4022750" y="-395921"/>
                <a:ext cx="867172" cy="1101543"/>
              </a:xfrm>
              <a:prstGeom prst="rect">
                <a:avLst/>
              </a:prstGeom>
            </p:spPr>
          </p:pic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125725" y="-144553"/>
                <a:ext cx="861248" cy="808085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425281">
                <a:off x="11558223" y="2042607"/>
                <a:ext cx="651241" cy="709314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193989" flipH="1">
                <a:off x="11332837" y="3048372"/>
                <a:ext cx="557617" cy="1601494"/>
              </a:xfrm>
              <a:prstGeom prst="rect">
                <a:avLst/>
              </a:prstGeom>
            </p:spPr>
          </p:pic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95653">
              <a:off x="588518" y="6095670"/>
              <a:ext cx="1447800" cy="685800"/>
            </a:xfrm>
            <a:prstGeom prst="rect">
              <a:avLst/>
            </a:prstGeom>
          </p:spPr>
        </p:pic>
        <p:grpSp>
          <p:nvGrpSpPr>
            <p:cNvPr id="59" name="组合 58"/>
            <p:cNvGrpSpPr/>
            <p:nvPr/>
          </p:nvGrpSpPr>
          <p:grpSpPr>
            <a:xfrm>
              <a:off x="4510354" y="6061459"/>
              <a:ext cx="3653014" cy="762770"/>
              <a:chOff x="4510354" y="6061459"/>
              <a:chExt cx="3653014" cy="762770"/>
            </a:xfrm>
          </p:grpSpPr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275140">
                <a:off x="4510354" y="6138429"/>
                <a:ext cx="1447800" cy="685800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11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25195">
                <a:off x="6715568" y="6061459"/>
                <a:ext cx="1447800" cy="685800"/>
              </a:xfrm>
              <a:prstGeom prst="rect">
                <a:avLst/>
              </a:prstGeom>
            </p:spPr>
          </p:pic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98566">
              <a:off x="10659683" y="6095671"/>
              <a:ext cx="1447800" cy="6858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WPS 演示</Application>
  <PresentationFormat/>
  <Paragraphs>65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华文楷体</vt:lpstr>
      <vt:lpstr>幼圆</vt:lpstr>
      <vt:lpstr>微软雅黑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2021-04-19T17:47:00Z</cp:lastPrinted>
  <dcterms:created xsi:type="dcterms:W3CDTF">2021-04-19T17:47:00Z</dcterms:created>
  <dcterms:modified xsi:type="dcterms:W3CDTF">2021-07-30T12:36:18Z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